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1" r:id="rId4"/>
    <p:sldId id="285" r:id="rId5"/>
    <p:sldId id="286" r:id="rId6"/>
    <p:sldId id="297" r:id="rId7"/>
    <p:sldId id="287" r:id="rId8"/>
    <p:sldId id="288" r:id="rId9"/>
    <p:sldId id="289" r:id="rId10"/>
    <p:sldId id="292" r:id="rId11"/>
    <p:sldId id="293" r:id="rId12"/>
    <p:sldId id="290" r:id="rId13"/>
    <p:sldId id="294" r:id="rId14"/>
    <p:sldId id="295" r:id="rId15"/>
    <p:sldId id="296" r:id="rId16"/>
    <p:sldId id="29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57" autoAdjust="0"/>
    <p:restoredTop sz="94660"/>
  </p:normalViewPr>
  <p:slideViewPr>
    <p:cSldViewPr snapToGrid="0">
      <p:cViewPr>
        <p:scale>
          <a:sx n="78" d="100"/>
          <a:sy n="78" d="100"/>
        </p:scale>
        <p:origin x="744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1.png>
</file>

<file path=ppt/media/image12.jpeg>
</file>

<file path=ppt/media/image13.jpeg>
</file>

<file path=ppt/media/image14.png>
</file>

<file path=ppt/media/image17.png>
</file>

<file path=ppt/media/image2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109812-8B05-437F-AFAF-15D995E27BB6}" type="datetimeFigureOut">
              <a:rPr lang="en-CH" smtClean="0"/>
              <a:t>05/10/2023</a:t>
            </a:fld>
            <a:endParaRPr lang="en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91BC2-458C-44D1-AAD2-49BEA7DA36E7}" type="slidenum">
              <a:rPr lang="en-CH" smtClean="0"/>
              <a:t>‹N°›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8405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58284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78179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67127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76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79546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97796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96975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23128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21764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1763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12257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9F587-1010-42DE-A095-BBE7007C5017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B908D-E45B-45B1-8B65-74B3E032BC0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41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80D054-9968-2805-D56D-9C2DA707E5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792284"/>
            <a:ext cx="9144000" cy="1415156"/>
          </a:xfrm>
        </p:spPr>
        <p:txBody>
          <a:bodyPr>
            <a:normAutofit/>
          </a:bodyPr>
          <a:lstStyle/>
          <a:p>
            <a:pPr algn="l"/>
            <a:r>
              <a:rPr lang="fr-CH" sz="8000" b="1" i="1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Présentation finale</a:t>
            </a:r>
            <a:endParaRPr lang="en-US" sz="8000" b="1" i="1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647921"/>
            <a:ext cx="9144000" cy="1149029"/>
          </a:xfrm>
        </p:spPr>
        <p:txBody>
          <a:bodyPr>
            <a:normAutofit/>
          </a:bodyPr>
          <a:lstStyle/>
          <a:p>
            <a:pPr algn="l"/>
            <a:endParaRPr lang="fr-CH" sz="1800" spc="600" dirty="0">
              <a:solidFill>
                <a:schemeClr val="bg2">
                  <a:lumMod val="25000"/>
                </a:schemeClr>
              </a:solidFill>
            </a:endParaRPr>
          </a:p>
          <a:p>
            <a:pPr algn="l"/>
            <a:r>
              <a:rPr lang="fr-CH" sz="18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 octobre 2023</a:t>
            </a:r>
          </a:p>
          <a:p>
            <a:pPr algn="l"/>
            <a:r>
              <a:rPr lang="fr-CH" sz="18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Meven Ricchieri</a:t>
            </a:r>
            <a:endParaRPr lang="en-US" sz="18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000" y="3273542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Automatisation d’un système de prise d’images RTI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1DCE42-E7BA-C770-B195-924CAAA5395F}"/>
              </a:ext>
            </a:extLst>
          </p:cNvPr>
          <p:cNvSpPr/>
          <p:nvPr/>
        </p:nvSpPr>
        <p:spPr>
          <a:xfrm>
            <a:off x="1524000" y="3633542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V1.0.0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5A33C5-96AB-C25C-3A7C-7B686B6C8E8A}"/>
              </a:ext>
            </a:extLst>
          </p:cNvPr>
          <p:cNvSpPr/>
          <p:nvPr/>
        </p:nvSpPr>
        <p:spPr>
          <a:xfrm>
            <a:off x="1524000" y="4366614"/>
            <a:ext cx="7786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Travail de diplôme</a:t>
            </a:r>
          </a:p>
        </p:txBody>
      </p:sp>
    </p:spTree>
    <p:extLst>
      <p:ext uri="{BB962C8B-B14F-4D97-AF65-F5344CB8AC3E}">
        <p14:creationId xmlns:p14="http://schemas.microsoft.com/office/powerpoint/2010/main" val="1330616206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– Firmware – Main SM 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2CF679DD-C85F-E1B4-194F-6617EB9C26C7}"/>
              </a:ext>
            </a:extLst>
          </p:cNvPr>
          <p:cNvSpPr txBox="1">
            <a:spLocks/>
          </p:cNvSpPr>
          <p:nvPr/>
        </p:nvSpPr>
        <p:spPr>
          <a:xfrm>
            <a:off x="838201" y="1561592"/>
            <a:ext cx="5769634" cy="3585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d’état principale :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Cadencée à 10kHz (Timer1)</a:t>
            </a:r>
            <a:endParaRPr lang="fr-CH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5256B9A-E87D-B873-61F2-E54DC7A4D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539" y="2451303"/>
            <a:ext cx="1702080" cy="355818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7F0FD83-E0D3-5C77-E663-8A697AFAD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0995" y="1586292"/>
            <a:ext cx="4089696" cy="442319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6632225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– Firmware – Gestion moteur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232A650-6345-4755-3EFD-EA4299811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13"/>
          <a:stretch/>
        </p:blipFill>
        <p:spPr>
          <a:xfrm>
            <a:off x="838198" y="4359507"/>
            <a:ext cx="5239101" cy="13974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E1D282A-75F8-F4C9-5A3F-6CB33860B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511" y="1676281"/>
            <a:ext cx="3428948" cy="201100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D9ABAF4-A712-3F20-9746-05537732F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4034" y="1676281"/>
            <a:ext cx="4913566" cy="316310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A8613487-17DF-EFC3-911C-DFCD9BA7A384}"/>
              </a:ext>
            </a:extLst>
          </p:cNvPr>
          <p:cNvSpPr txBox="1">
            <a:spLocks/>
          </p:cNvSpPr>
          <p:nvPr/>
        </p:nvSpPr>
        <p:spPr>
          <a:xfrm>
            <a:off x="4675517" y="2432500"/>
            <a:ext cx="1702280" cy="1138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Full step</a:t>
            </a:r>
          </a:p>
          <a:p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FA9D9EC-079E-1D5C-3E43-BAA6C97C864B}"/>
              </a:ext>
            </a:extLst>
          </p:cNvPr>
          <p:cNvSpPr txBox="1">
            <a:spLocks/>
          </p:cNvSpPr>
          <p:nvPr/>
        </p:nvSpPr>
        <p:spPr>
          <a:xfrm>
            <a:off x="6524032" y="4921804"/>
            <a:ext cx="4913566" cy="724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D=75% f=200kHz v=300rpm</a:t>
            </a:r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761400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– Problèmes 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64576F9-266A-B78B-87F7-61A0B10E4E3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850811" cy="4226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Erreur :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Calcul de la puissance dissipée par le driver de moteur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Non pas P = 3.52W mais P = 7.04W (si I = 4A)</a:t>
            </a:r>
          </a:p>
          <a:p>
            <a:pPr lvl="1"/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Avec courant max moteur (1.8A) P = 1.45W donc OK</a:t>
            </a:r>
          </a:p>
          <a:p>
            <a:pPr marL="0" indent="0">
              <a:buNone/>
            </a:pPr>
            <a:endParaRPr lang="fr-CH" sz="30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 corriger pour une version 2 :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Modification du schéma au niveau de l’encodeur rotatif PC12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Alimentation du driver de LED en 24V au lieu de 12V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Eventuellement radiateur driver moteur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661288-5D90-441A-94D8-D0BAEC88D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011" y="1772867"/>
            <a:ext cx="2723186" cy="373128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2710621-7312-282E-22C8-FCB119C43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913" y="2127742"/>
            <a:ext cx="2723186" cy="373128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413050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Résultats obtenus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64576F9-266A-B78B-87F7-61A0B10E4E35}"/>
              </a:ext>
            </a:extLst>
          </p:cNvPr>
          <p:cNvSpPr txBox="1">
            <a:spLocks/>
          </p:cNvSpPr>
          <p:nvPr/>
        </p:nvSpPr>
        <p:spPr>
          <a:xfrm>
            <a:off x="838199" y="2138415"/>
            <a:ext cx="6879567" cy="3913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800" b="0" i="0" u="none" strike="noStrike" baseline="0" dirty="0">
                <a:latin typeface="SFRM1000"/>
              </a:rPr>
              <a:t>Contrôle du système simple et intuitif </a:t>
            </a:r>
          </a:p>
          <a:p>
            <a:pPr algn="l"/>
            <a:r>
              <a:rPr lang="fr-FR" sz="1800" b="0" i="0" u="none" strike="noStrike" baseline="0" dirty="0">
                <a:latin typeface="SFRM1000"/>
              </a:rPr>
              <a:t>Émettre un son lorsque la séquence est terminée</a:t>
            </a:r>
          </a:p>
          <a:p>
            <a:pPr algn="l"/>
            <a:r>
              <a:rPr lang="fr-FR" sz="1800" b="0" i="0" u="none" strike="noStrike" baseline="0" dirty="0">
                <a:latin typeface="SFRM1000"/>
              </a:rPr>
              <a:t>Sauvegarde des réglages dans une mémoire non volatile</a:t>
            </a:r>
          </a:p>
          <a:p>
            <a:pPr algn="l"/>
            <a:r>
              <a:rPr lang="fr-FR" sz="1800" b="0" i="0" u="none" strike="noStrike" baseline="0" dirty="0">
                <a:latin typeface="SFRM1000"/>
              </a:rPr>
              <a:t>Réglage des paramètres de la séquence</a:t>
            </a:r>
          </a:p>
          <a:p>
            <a:pPr lvl="1"/>
            <a:r>
              <a:rPr lang="fr-FR" sz="1800" b="0" i="0" u="none" strike="noStrike" baseline="0" dirty="0">
                <a:latin typeface="SFRM1000"/>
              </a:rPr>
              <a:t>Temps d’allumage des LEDs pour adaptation au temps de pose </a:t>
            </a:r>
          </a:p>
          <a:p>
            <a:pPr lvl="1"/>
            <a:r>
              <a:rPr lang="fr-FR" sz="1800" b="0" i="0" u="none" strike="noStrike" baseline="0" dirty="0">
                <a:latin typeface="SFRM1000"/>
              </a:rPr>
              <a:t>Temps entre chaque changement de LED</a:t>
            </a:r>
          </a:p>
          <a:p>
            <a:pPr algn="l"/>
            <a:r>
              <a:rPr lang="fr-CH" sz="1800" b="0" i="0" u="none" strike="noStrike" baseline="0" dirty="0">
                <a:latin typeface="SFRM1000"/>
              </a:rPr>
              <a:t>2 modes de fonctionnement</a:t>
            </a:r>
          </a:p>
          <a:p>
            <a:pPr lvl="1"/>
            <a:r>
              <a:rPr lang="fr-FR" sz="1800" b="0" i="0" u="none" strike="noStrike" baseline="0" dirty="0">
                <a:latin typeface="SFRM1000"/>
              </a:rPr>
              <a:t>Automatique (séquence complète environ 200 photos)</a:t>
            </a:r>
          </a:p>
          <a:p>
            <a:pPr lvl="1"/>
            <a:r>
              <a:rPr lang="fr-CH" sz="1800" b="0" i="0" u="none" strike="noStrike" baseline="0" dirty="0">
                <a:latin typeface="SFRM1000"/>
              </a:rPr>
              <a:t>Manuel</a:t>
            </a:r>
          </a:p>
          <a:p>
            <a:pPr algn="l"/>
            <a:r>
              <a:rPr lang="fr-FR" sz="1800" b="0" i="0" u="none" strike="noStrike" baseline="0" dirty="0">
                <a:latin typeface="SFRM1000"/>
              </a:rPr>
              <a:t>Déclenchement appareil photo Nikon D750</a:t>
            </a:r>
          </a:p>
          <a:p>
            <a:pPr algn="l"/>
            <a:r>
              <a:rPr lang="fr-FR" sz="1800" b="0" i="0" u="none" strike="noStrike" baseline="0" dirty="0">
                <a:latin typeface="SFRM1000"/>
              </a:rPr>
              <a:t>OPTIONNEL Déclenchement appareil photo Sony A7R </a:t>
            </a:r>
            <a:endParaRPr lang="fr-CH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fr-CH" sz="26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98A04463-AF9F-A5BB-1A58-B84F3E339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186389"/>
              </p:ext>
            </p:extLst>
          </p:nvPr>
        </p:nvGraphicFramePr>
        <p:xfrm>
          <a:off x="8202761" y="1748289"/>
          <a:ext cx="3069088" cy="42111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4544">
                  <a:extLst>
                    <a:ext uri="{9D8B030D-6E8A-4147-A177-3AD203B41FA5}">
                      <a16:colId xmlns:a16="http://schemas.microsoft.com/office/drawing/2014/main" val="3643389428"/>
                    </a:ext>
                  </a:extLst>
                </a:gridCol>
                <a:gridCol w="1534544">
                  <a:extLst>
                    <a:ext uri="{9D8B030D-6E8A-4147-A177-3AD203B41FA5}">
                      <a16:colId xmlns:a16="http://schemas.microsoft.com/office/drawing/2014/main" val="2092927225"/>
                    </a:ext>
                  </a:extLst>
                </a:gridCol>
              </a:tblGrid>
              <a:tr h="350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11.09.2023</a:t>
                      </a:r>
                      <a:endParaRPr lang="en-CH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06.10.2023</a:t>
                      </a:r>
                      <a:endParaRPr lang="en-CH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456162"/>
                  </a:ext>
                </a:extLst>
              </a:tr>
              <a:tr h="350032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73879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NOK</a:t>
                      </a:r>
                      <a:endParaRPr lang="en-CH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NOK</a:t>
                      </a:r>
                      <a:endParaRPr lang="en-CH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284306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908441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498604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108034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596016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230445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NOK*</a:t>
                      </a:r>
                      <a:endParaRPr lang="en-CH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476465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835534"/>
                  </a:ext>
                </a:extLst>
              </a:tr>
              <a:tr h="350032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NOK</a:t>
                      </a:r>
                      <a:endParaRPr lang="en-CH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B050"/>
                          </a:solidFill>
                        </a:rPr>
                        <a:t>OK</a:t>
                      </a:r>
                      <a:endParaRPr lang="en-CH" sz="1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81623"/>
                  </a:ext>
                </a:extLst>
              </a:tr>
              <a:tr h="35123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NOK</a:t>
                      </a:r>
                      <a:endParaRPr lang="en-CH" sz="1400" b="1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NOK</a:t>
                      </a:r>
                      <a:endParaRPr lang="en-CH" sz="1400" b="1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689151"/>
                  </a:ext>
                </a:extLst>
              </a:tr>
            </a:tbl>
          </a:graphicData>
        </a:graphic>
      </p:graphicFrame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6E956D0D-651C-5BF7-5968-6FEC243B38BA}"/>
              </a:ext>
            </a:extLst>
          </p:cNvPr>
          <p:cNvCxnSpPr/>
          <p:nvPr/>
        </p:nvCxnSpPr>
        <p:spPr>
          <a:xfrm>
            <a:off x="4767534" y="2294627"/>
            <a:ext cx="324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54A9404-E427-0313-7020-BC0E1F69890F}"/>
              </a:ext>
            </a:extLst>
          </p:cNvPr>
          <p:cNvCxnSpPr/>
          <p:nvPr/>
        </p:nvCxnSpPr>
        <p:spPr>
          <a:xfrm>
            <a:off x="5871715" y="2679940"/>
            <a:ext cx="216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A77D22EC-994A-A030-A959-FD1769BEAC03}"/>
              </a:ext>
            </a:extLst>
          </p:cNvPr>
          <p:cNvCxnSpPr/>
          <p:nvPr/>
        </p:nvCxnSpPr>
        <p:spPr>
          <a:xfrm>
            <a:off x="6544575" y="3059502"/>
            <a:ext cx="1476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B95D8A94-F044-CDC9-FDB1-14ED5CD5B82A}"/>
              </a:ext>
            </a:extLst>
          </p:cNvPr>
          <p:cNvCxnSpPr/>
          <p:nvPr/>
        </p:nvCxnSpPr>
        <p:spPr>
          <a:xfrm>
            <a:off x="7567024" y="3739551"/>
            <a:ext cx="432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B28479D4-A4F4-15E5-0BA3-05643D1EEEA3}"/>
              </a:ext>
            </a:extLst>
          </p:cNvPr>
          <p:cNvCxnSpPr/>
          <p:nvPr/>
        </p:nvCxnSpPr>
        <p:spPr>
          <a:xfrm>
            <a:off x="5559944" y="4061604"/>
            <a:ext cx="244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F0E4DD13-8CD2-481C-C4E0-A37221AF06A6}"/>
              </a:ext>
            </a:extLst>
          </p:cNvPr>
          <p:cNvCxnSpPr/>
          <p:nvPr/>
        </p:nvCxnSpPr>
        <p:spPr>
          <a:xfrm>
            <a:off x="6825152" y="4740216"/>
            <a:ext cx="118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9AFA1D0-6B7E-EFE3-56BD-747C75BE7AF8}"/>
              </a:ext>
            </a:extLst>
          </p:cNvPr>
          <p:cNvCxnSpPr/>
          <p:nvPr/>
        </p:nvCxnSpPr>
        <p:spPr>
          <a:xfrm>
            <a:off x="2475174" y="5050767"/>
            <a:ext cx="5544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A940D8F3-1714-115F-D765-B34E95E23BE6}"/>
              </a:ext>
            </a:extLst>
          </p:cNvPr>
          <p:cNvCxnSpPr/>
          <p:nvPr/>
        </p:nvCxnSpPr>
        <p:spPr>
          <a:xfrm>
            <a:off x="5322761" y="5418827"/>
            <a:ext cx="270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F14D3D73-DD83-B4DE-3EF6-68F14DC9EF19}"/>
              </a:ext>
            </a:extLst>
          </p:cNvPr>
          <p:cNvCxnSpPr/>
          <p:nvPr/>
        </p:nvCxnSpPr>
        <p:spPr>
          <a:xfrm>
            <a:off x="6208406" y="5798389"/>
            <a:ext cx="180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246633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Résultats obtenus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64576F9-266A-B78B-87F7-61A0B10E4E3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117347" cy="4226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Améliorations effectuées :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Gestion de la séquence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Optimisation du code</a:t>
            </a:r>
          </a:p>
          <a:p>
            <a:pPr lvl="1"/>
            <a:r>
              <a:rPr lang="fr-CH" sz="1600" dirty="0">
                <a:solidFill>
                  <a:schemeClr val="bg2">
                    <a:lumMod val="25000"/>
                  </a:schemeClr>
                </a:solidFill>
              </a:rPr>
              <a:t>Suppression de morceaux de code brouillons</a:t>
            </a:r>
          </a:p>
          <a:p>
            <a:pPr lvl="1"/>
            <a:r>
              <a:rPr lang="fr-CH" sz="1600" dirty="0">
                <a:solidFill>
                  <a:schemeClr val="bg2">
                    <a:lumMod val="25000"/>
                  </a:schemeClr>
                </a:solidFill>
              </a:rPr>
              <a:t>Machines d’états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Correction de bugs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Ajout d’options demandés par le mandant du projet</a:t>
            </a:r>
          </a:p>
          <a:p>
            <a:endParaRPr lang="fr-CH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fr-CH" sz="26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11120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 et démonstration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64576F9-266A-B78B-87F7-61A0B10E4E35}"/>
              </a:ext>
            </a:extLst>
          </p:cNvPr>
          <p:cNvSpPr txBox="1">
            <a:spLocks/>
          </p:cNvSpPr>
          <p:nvPr/>
        </p:nvSpPr>
        <p:spPr>
          <a:xfrm>
            <a:off x="838201" y="1570008"/>
            <a:ext cx="2307566" cy="4482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Difficultés au niveau de la gestion du moteur</a:t>
            </a:r>
          </a:p>
          <a:p>
            <a:pPr marL="0" indent="0">
              <a:buNone/>
            </a:pPr>
            <a:endParaRPr lang="fr-CH" sz="2000" dirty="0">
              <a:solidFill>
                <a:schemeClr val="bg2">
                  <a:lumMod val="25000"/>
                </a:schemeClr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Retard</a:t>
            </a:r>
          </a:p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Précipitation design pour PCB </a:t>
            </a:r>
          </a:p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Intéressant</a:t>
            </a:r>
          </a:p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Expérience </a:t>
            </a:r>
            <a:r>
              <a:rPr lang="fr-CH" sz="2000" dirty="0" err="1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aqcuise</a:t>
            </a:r>
            <a:endParaRPr lang="fr-CH" sz="2000" dirty="0">
              <a:solidFill>
                <a:schemeClr val="bg2">
                  <a:lumMod val="25000"/>
                </a:schemeClr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fr-CH" sz="20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Choses apprises</a:t>
            </a:r>
          </a:p>
          <a:p>
            <a:endParaRPr lang="fr-CH" sz="2000" dirty="0">
              <a:solidFill>
                <a:schemeClr val="bg2">
                  <a:lumMod val="25000"/>
                </a:schemeClr>
              </a:solidFill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fr-CH" sz="2600" dirty="0">
              <a:solidFill>
                <a:schemeClr val="bg2">
                  <a:lumMod val="25000"/>
                </a:schemeClr>
              </a:solidFill>
              <a:highlight>
                <a:srgbClr val="FFFF00"/>
              </a:highlight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  <a:highlight>
                <a:srgbClr val="FFFF00"/>
              </a:highlight>
            </a:endParaRPr>
          </a:p>
          <a:p>
            <a:pPr lvl="1"/>
            <a:endParaRPr lang="fr-CH" dirty="0">
              <a:highlight>
                <a:srgbClr val="FFFF00"/>
              </a:highlight>
            </a:endParaRPr>
          </a:p>
          <a:p>
            <a:pPr lvl="1"/>
            <a:endParaRPr lang="fr-CH" dirty="0">
              <a:highlight>
                <a:srgbClr val="FFFF00"/>
              </a:highlight>
            </a:endParaRPr>
          </a:p>
          <a:p>
            <a:pPr lvl="1"/>
            <a:endParaRPr lang="fr-CH" dirty="0">
              <a:highlight>
                <a:srgbClr val="FFFF00"/>
              </a:highlight>
            </a:endParaRPr>
          </a:p>
          <a:p>
            <a:pPr lvl="1"/>
            <a:endParaRPr lang="en-US" dirty="0">
              <a:highlight>
                <a:srgbClr val="FFFF00"/>
              </a:highlight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B38244E-BB20-2ED2-4B00-9A5F6C83B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042" y="2222666"/>
            <a:ext cx="8410896" cy="308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85678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DD389FE-2556-19ED-76FC-BC08A119741A}"/>
              </a:ext>
            </a:extLst>
          </p:cNvPr>
          <p:cNvSpPr txBox="1">
            <a:spLocks/>
          </p:cNvSpPr>
          <p:nvPr/>
        </p:nvSpPr>
        <p:spPr>
          <a:xfrm>
            <a:off x="-1" y="365124"/>
            <a:ext cx="12203999" cy="6127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CH" sz="8000" b="1" i="1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615958331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0B3471F-F3E3-D30E-7343-FAEA85115B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60000"/>
            <a:ext cx="12203999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Table des matières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21766"/>
            <a:ext cx="10515600" cy="4555197"/>
          </a:xfrm>
        </p:spPr>
        <p:txBody>
          <a:bodyPr>
            <a:normAutofit/>
          </a:bodyPr>
          <a:lstStyle/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 détaillée du système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Caractéristiques principales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</a:t>
            </a:r>
          </a:p>
          <a:p>
            <a:pPr lvl="1"/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PCB</a:t>
            </a:r>
          </a:p>
          <a:p>
            <a:pPr lvl="1"/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boîtier</a:t>
            </a:r>
          </a:p>
          <a:p>
            <a:pPr lvl="1"/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Firmware</a:t>
            </a:r>
          </a:p>
          <a:p>
            <a:pPr lvl="1"/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Problèmes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Résultats obtenus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 et démonstration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Questions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1878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461651" y="1561591"/>
            <a:ext cx="6080491" cy="3723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Cahier des charges :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Concevoir un système de prise d’images RTI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Prise d’images en mode manuel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Contrôle manuel de l’angle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Contrôle manuel des prises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Prise d’images en mode automatique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Séquence complète automatique</a:t>
            </a:r>
          </a:p>
          <a:p>
            <a:pPr lvl="1"/>
            <a:r>
              <a:rPr lang="fr-CH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Paramétrage complet du système par l’utilisateur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Temps d’exposition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Angle entre chaque prise</a:t>
            </a:r>
          </a:p>
          <a:p>
            <a:pPr lvl="2"/>
            <a:r>
              <a:rPr lang="fr-CH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Intensité de l’éclairage</a:t>
            </a:r>
          </a:p>
          <a:p>
            <a:pPr lvl="1"/>
            <a:endParaRPr lang="fr-CH" sz="16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DC7A9C7-8BC6-87EE-7A93-A6556BEB5E1F}"/>
              </a:ext>
            </a:extLst>
          </p:cNvPr>
          <p:cNvSpPr txBox="1">
            <a:spLocks/>
          </p:cNvSpPr>
          <p:nvPr/>
        </p:nvSpPr>
        <p:spPr>
          <a:xfrm>
            <a:off x="861203" y="5153415"/>
            <a:ext cx="4487174" cy="10295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Responsable ES : M. Serge Castoldi</a:t>
            </a:r>
          </a:p>
          <a:p>
            <a:pPr marL="0" indent="0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Mandant du projet : M. Mathieu Bernard-Reymond (MCAH)</a:t>
            </a: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Image 18" descr="Une image contenant capture d’écran, texte, cercle, diagramme&#10;&#10;Description générée automatiquement">
            <a:extLst>
              <a:ext uri="{FF2B5EF4-FFF2-40B4-BE49-F238E27FC236}">
                <a16:creationId xmlns:a16="http://schemas.microsoft.com/office/drawing/2014/main" id="{D90AC1C4-A5BB-D08F-02B2-2BBAC3610B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62" y="1561592"/>
            <a:ext cx="3887961" cy="34014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D7146B9-264C-51AB-BB14-BA7E6477B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652" y="5153415"/>
            <a:ext cx="4795178" cy="86220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664414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 détaillée du système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67D7D62-9E05-762B-9B80-94D51B4EE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92" y="1510799"/>
            <a:ext cx="10080000" cy="44564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24842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Caractéristiques</a:t>
            </a: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principales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D12046-F2CB-5C13-B265-8F8C3E816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7025"/>
            <a:ext cx="2933552" cy="275072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4D2FB2E-DCF4-C3E9-9DAC-A20041DEA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4581" y="1827025"/>
            <a:ext cx="2933552" cy="188337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88646E1-1E14-FE77-0C9A-6A5DAC879C41}"/>
              </a:ext>
            </a:extLst>
          </p:cNvPr>
          <p:cNvSpPr txBox="1">
            <a:spLocks/>
          </p:cNvSpPr>
          <p:nvPr/>
        </p:nvSpPr>
        <p:spPr>
          <a:xfrm>
            <a:off x="838200" y="4630980"/>
            <a:ext cx="2933552" cy="4962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Prix effectif : environ 210.-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DBD96A66-5C7C-746D-0F1B-BBCC20C4599A}"/>
              </a:ext>
            </a:extLst>
          </p:cNvPr>
          <p:cNvSpPr txBox="1">
            <a:spLocks/>
          </p:cNvSpPr>
          <p:nvPr/>
        </p:nvSpPr>
        <p:spPr>
          <a:xfrm>
            <a:off x="7490962" y="3202387"/>
            <a:ext cx="3134026" cy="482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MOSFETs PMV20ENR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69049A99-AA2D-4DE7-85D2-E5E6A7274B9A}"/>
              </a:ext>
            </a:extLst>
          </p:cNvPr>
          <p:cNvSpPr txBox="1">
            <a:spLocks/>
          </p:cNvSpPr>
          <p:nvPr/>
        </p:nvSpPr>
        <p:spPr>
          <a:xfrm>
            <a:off x="4164581" y="3760723"/>
            <a:ext cx="2933552" cy="81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LEDs XHP50B-00-0000-0D0BJ40CB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54058FB8-6C5D-9259-77E0-E6F7A2A935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9706" y="3820913"/>
            <a:ext cx="1620000" cy="16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BCBEED5-89F4-CDA5-8684-BF5B65CFCE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0962" y="1827025"/>
            <a:ext cx="3134026" cy="130348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406454F5-CA01-ACE1-026F-0FE7DEE2D7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5247" y="3814401"/>
            <a:ext cx="1933259" cy="162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04426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Caractéristiques</a:t>
            </a:r>
            <a:r>
              <a:rPr lang="fr-CH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principales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88646E1-1E14-FE77-0C9A-6A5DAC879C41}"/>
              </a:ext>
            </a:extLst>
          </p:cNvPr>
          <p:cNvSpPr txBox="1">
            <a:spLocks/>
          </p:cNvSpPr>
          <p:nvPr/>
        </p:nvSpPr>
        <p:spPr>
          <a:xfrm>
            <a:off x="919721" y="5077700"/>
            <a:ext cx="6131027" cy="496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Driver de moteur DRV8432DKD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E10C2E2-5C15-E7A3-5312-6DAB64F0B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721" y="1979388"/>
            <a:ext cx="6131028" cy="30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70D999BD-834B-11F2-A02A-33793F57B0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9"/>
          <a:stretch/>
        </p:blipFill>
        <p:spPr>
          <a:xfrm>
            <a:off x="7268391" y="1979388"/>
            <a:ext cx="4085409" cy="3060000"/>
          </a:xfrm>
          <a:prstGeom prst="rect">
            <a:avLst/>
          </a:prstGeom>
        </p:spPr>
      </p:pic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10CC8065-B6A0-F654-84D4-82ABF79C5AC5}"/>
              </a:ext>
            </a:extLst>
          </p:cNvPr>
          <p:cNvSpPr txBox="1">
            <a:spLocks/>
          </p:cNvSpPr>
          <p:nvPr/>
        </p:nvSpPr>
        <p:spPr>
          <a:xfrm>
            <a:off x="7268391" y="5077700"/>
            <a:ext cx="4085409" cy="74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Moteur stepper MOT-AN-S-060-005-042-L-A-AAAA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392369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– PCB 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e 4" descr="Une image contenant texte, circuit, Ingénierie électronique, carte&#10;&#10;Description générée automatiquement">
            <a:extLst>
              <a:ext uri="{FF2B5EF4-FFF2-40B4-BE49-F238E27FC236}">
                <a16:creationId xmlns:a16="http://schemas.microsoft.com/office/drawing/2014/main" id="{74234515-BB01-68AB-71CE-1945062AB5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04819"/>
            <a:ext cx="5220000" cy="30859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Image 8" descr="Une image contenant texte, capture d’écran, Appareils électroniques, Bleu électrique&#10;&#10;Description générée automatiquement">
            <a:extLst>
              <a:ext uri="{FF2B5EF4-FFF2-40B4-BE49-F238E27FC236}">
                <a16:creationId xmlns:a16="http://schemas.microsoft.com/office/drawing/2014/main" id="{F728B84D-4EA3-8482-8CD7-3D4FCB3DF6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802" y="1704819"/>
            <a:ext cx="5220000" cy="30987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7091EABD-BC1F-BDC5-68F2-B3F5984A8E24}"/>
              </a:ext>
            </a:extLst>
          </p:cNvPr>
          <p:cNvSpPr txBox="1">
            <a:spLocks/>
          </p:cNvSpPr>
          <p:nvPr/>
        </p:nvSpPr>
        <p:spPr>
          <a:xfrm>
            <a:off x="729169" y="4964102"/>
            <a:ext cx="4205639" cy="12641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Contraintes :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Courant LED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Courant moteur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690666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– Mécanique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F6B458F0-A5F2-60BF-1B91-4B01958826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2"/>
          <a:stretch/>
        </p:blipFill>
        <p:spPr>
          <a:xfrm>
            <a:off x="1522064" y="1542142"/>
            <a:ext cx="5032912" cy="3105862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FE36A9F-9001-A960-02B3-ADB71DB3DF16}"/>
              </a:ext>
            </a:extLst>
          </p:cNvPr>
          <p:cNvSpPr txBox="1">
            <a:spLocks/>
          </p:cNvSpPr>
          <p:nvPr/>
        </p:nvSpPr>
        <p:spPr>
          <a:xfrm>
            <a:off x="717169" y="4393721"/>
            <a:ext cx="4205639" cy="154125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3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Contraintes :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Intégration du PCB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LCD bien visible</a:t>
            </a:r>
          </a:p>
          <a:p>
            <a:r>
              <a:rPr lang="fr-CH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Interface de contrôle facile</a:t>
            </a:r>
          </a:p>
          <a:p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33BAE16C-640D-03AD-EEAE-A1EB6FC41E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335"/>
          <a:stretch/>
        </p:blipFill>
        <p:spPr>
          <a:xfrm>
            <a:off x="5928962" y="3020557"/>
            <a:ext cx="5393785" cy="310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9218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B9C983-A6F4-1C05-1058-BEAEDCEA58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54875"/>
            <a:ext cx="12192000" cy="613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Aspects techniques </a:t>
            </a:r>
            <a:r>
              <a:rPr lang="fr-CH" sz="4000" dirty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Firmware </a:t>
            </a:r>
            <a:r>
              <a:rPr lang="fr-CH" sz="4000" dirty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fr-CH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Périphériques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0851453" y="-9332"/>
            <a:ext cx="13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solidFill>
                  <a:schemeClr val="bg1"/>
                </a:solidFill>
              </a:rPr>
              <a:t>M.Ricchieri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ZoneTexte 6">
            <a:extLst>
              <a:ext uri="{FF2B5EF4-FFF2-40B4-BE49-F238E27FC236}">
                <a16:creationId xmlns:a16="http://schemas.microsoft.com/office/drawing/2014/main" id="{2B0ABBB6-097B-C9B9-8124-FA6BBA208416}"/>
              </a:ext>
            </a:extLst>
          </p:cNvPr>
          <p:cNvSpPr txBox="1"/>
          <p:nvPr/>
        </p:nvSpPr>
        <p:spPr>
          <a:xfrm>
            <a:off x="7456675" y="6488668"/>
            <a:ext cx="175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21 juin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D6D4F-2E4D-3586-E6C4-BCB02B0E9686}"/>
              </a:ext>
            </a:extLst>
          </p:cNvPr>
          <p:cNvSpPr/>
          <p:nvPr/>
        </p:nvSpPr>
        <p:spPr>
          <a:xfrm>
            <a:off x="0" y="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CAFCF3-9A12-9E15-F0B5-5CF81E3B8A2B}"/>
              </a:ext>
            </a:extLst>
          </p:cNvPr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00EAAEA-16F5-332B-7D23-20380519F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7" y="6551231"/>
            <a:ext cx="1153065" cy="245333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8A104D0-5828-1118-8399-CBA4405C7B58}"/>
              </a:ext>
            </a:extLst>
          </p:cNvPr>
          <p:cNvSpPr txBox="1"/>
          <p:nvPr/>
        </p:nvSpPr>
        <p:spPr>
          <a:xfrm>
            <a:off x="6038492" y="6482351"/>
            <a:ext cx="61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Automatisation d’un système de prise d’images RTI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0DBF188-FF38-0DE1-EA05-5260A2A5029A}"/>
              </a:ext>
            </a:extLst>
          </p:cNvPr>
          <p:cNvSpPr txBox="1"/>
          <p:nvPr/>
        </p:nvSpPr>
        <p:spPr>
          <a:xfrm>
            <a:off x="10351698" y="-9332"/>
            <a:ext cx="184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dirty="0">
                <a:solidFill>
                  <a:schemeClr val="bg1"/>
                </a:solidFill>
              </a:rPr>
              <a:t>Meven Ricchieri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2CF679DD-C85F-E1B4-194F-6617EB9C26C7}"/>
              </a:ext>
            </a:extLst>
          </p:cNvPr>
          <p:cNvSpPr txBox="1">
            <a:spLocks/>
          </p:cNvSpPr>
          <p:nvPr/>
        </p:nvSpPr>
        <p:spPr>
          <a:xfrm>
            <a:off x="838200" y="1794294"/>
            <a:ext cx="5896155" cy="4255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solidFill>
                  <a:schemeClr val="bg2">
                    <a:lumMod val="25000"/>
                  </a:schemeClr>
                </a:solidFill>
              </a:rPr>
              <a:t>Configuration:</a:t>
            </a:r>
          </a:p>
          <a:p>
            <a:r>
              <a:rPr lang="fr-CH" sz="2000" dirty="0">
                <a:solidFill>
                  <a:schemeClr val="bg2">
                    <a:lumMod val="25000"/>
                  </a:schemeClr>
                </a:solidFill>
              </a:rPr>
              <a:t>Fréquence système : 40MHz</a:t>
            </a:r>
            <a:endParaRPr lang="fr-CH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Utilisation de 5 Timers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Utilisation de 5 </a:t>
            </a:r>
            <a:r>
              <a:rPr lang="fr-CH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MCPWMs</a:t>
            </a: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fr-CH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Motor</a:t>
            </a: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Control Pulse </a:t>
            </a:r>
            <a:r>
              <a:rPr lang="fr-CH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Width</a:t>
            </a: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Modulation)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Utilisation de 1 interface série SPI à 100kHz (Serial </a:t>
            </a:r>
            <a:r>
              <a:rPr lang="fr-CH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Peripheral</a:t>
            </a:r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Interface)</a:t>
            </a:r>
          </a:p>
          <a:p>
            <a:r>
              <a:rPr lang="fr-CH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Utilisation de l’EEPROM</a:t>
            </a:r>
          </a:p>
          <a:p>
            <a:pPr marL="0" indent="0">
              <a:buNone/>
            </a:pPr>
            <a:r>
              <a:rPr lang="fr-CH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fr-CH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fr-CH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fr-CH" sz="16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endParaRPr lang="fr-CH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723F35-0C14-5296-8735-0E8A938A4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671" y="2173855"/>
            <a:ext cx="3707252" cy="327110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176609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9407</TotalTime>
  <Words>676</Words>
  <Application>Microsoft Office PowerPoint</Application>
  <PresentationFormat>Grand écran</PresentationFormat>
  <Paragraphs>250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SFRM1000</vt:lpstr>
      <vt:lpstr>Thème Office</vt:lpstr>
      <vt:lpstr>Présentation finale</vt:lpstr>
      <vt:lpstr>Table des matières</vt:lpstr>
      <vt:lpstr>Introduction</vt:lpstr>
      <vt:lpstr>Description détaillée du système</vt:lpstr>
      <vt:lpstr>Caractéristiques principales</vt:lpstr>
      <vt:lpstr>Caractéristiques principales</vt:lpstr>
      <vt:lpstr>Aspects techniques – PCB </vt:lpstr>
      <vt:lpstr>Aspects techniques – Mécanique</vt:lpstr>
      <vt:lpstr>Aspects techniques – Firmware – Périphériques</vt:lpstr>
      <vt:lpstr>Aspects techniques – Firmware – Main SM </vt:lpstr>
      <vt:lpstr>Aspects techniques – Firmware – Gestion moteur</vt:lpstr>
      <vt:lpstr>Aspects techniques – Problèmes </vt:lpstr>
      <vt:lpstr>Résultats obtenus</vt:lpstr>
      <vt:lpstr>Résultats obtenus</vt:lpstr>
      <vt:lpstr>Conclusion et démonstration</vt:lpstr>
      <vt:lpstr>Présentation PowerPoint</vt:lpstr>
    </vt:vector>
  </TitlesOfParts>
  <Company>DGEP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Meven Ricchieri</dc:creator>
  <cp:lastModifiedBy>Meven Ricchieri</cp:lastModifiedBy>
  <cp:revision>229</cp:revision>
  <dcterms:created xsi:type="dcterms:W3CDTF">2023-02-01T07:12:40Z</dcterms:created>
  <dcterms:modified xsi:type="dcterms:W3CDTF">2023-10-05T21:22:45Z</dcterms:modified>
</cp:coreProperties>
</file>

<file path=docProps/thumbnail.jpeg>
</file>